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89" autoAdjust="0"/>
  </p:normalViewPr>
  <p:slideViewPr>
    <p:cSldViewPr>
      <p:cViewPr>
        <p:scale>
          <a:sx n="117" d="100"/>
          <a:sy n="117" d="100"/>
        </p:scale>
        <p:origin x="-146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8A9AF-1FD7-4009-A952-6F20D2011641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6C424-85D7-4B64-A289-80B6084F25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8830" y="188640"/>
            <a:ext cx="7772400" cy="128588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d Script" panose="02000000000000000000" pitchFamily="2" charset="0"/>
              </a:rPr>
              <a:t>Магний и его роль в </a:t>
            </a:r>
            <a:r>
              <a:rPr lang="ru-RU" dirty="0" smtClean="0">
                <a:latin typeface="Bad Script" panose="02000000000000000000" pitchFamily="2" charset="0"/>
              </a:rPr>
              <a:t>организме</a:t>
            </a:r>
            <a:r>
              <a:rPr lang="ru-RU" dirty="0" smtClean="0">
                <a:latin typeface="Bad Script" panose="02000000000000000000" pitchFamily="2" charset="0"/>
              </a:rPr>
              <a:t> </a:t>
            </a:r>
            <a:r>
              <a:rPr lang="ru-RU" dirty="0" smtClean="0">
                <a:latin typeface="Bad Script" panose="02000000000000000000" pitchFamily="2" charset="0"/>
              </a:rPr>
              <a:t>детей и подростков.</a:t>
            </a:r>
            <a:endParaRPr lang="ru-RU" dirty="0">
              <a:latin typeface="Bad Script" panose="02000000000000000000" pitchFamily="2" charset="0"/>
            </a:endParaRPr>
          </a:p>
        </p:txBody>
      </p:sp>
      <p:pic>
        <p:nvPicPr>
          <p:cNvPr id="1026" name="Picture 2" descr="C:\Users\k123\Desktop\post_5d56ccdbddb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624736" cy="4422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Следствия дефицита магния</a:t>
            </a:r>
            <a:endParaRPr lang="ru-RU" dirty="0">
              <a:latin typeface="Bad Script" panose="020000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4402832" cy="525658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мозга, сердечнососудистой системы, белокровие.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электролитного обмена в миокарде.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скорости кровотока.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сна, ночные кошмары.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работы эндокринных желез.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холестерина.</a:t>
            </a:r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2245073" cy="2245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80928"/>
            <a:ext cx="2651943" cy="1881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5103"/>
            <a:ext cx="3312368" cy="2291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Характеристика магния.</a:t>
            </a:r>
            <a:endParaRPr lang="ru-RU" dirty="0">
              <a:latin typeface="Bad Script" panose="020000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4896544" cy="554461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Магний – биоэлемент, постоянная составная часть организма человека. Обладает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антистрессовым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действием.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Магний -4й среди катионов и 2й после калия внутриклеточный катион.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Магний влияет на образование злокачественных опухолей: там, где почвы богаты магнием ( берега Нила) опухоли встречаются редко, там, где почвы бедны магнием( Великобритания), опухоли встречаются часто. Магний – составная часть хлорофилла- зеленого пигмента растений.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3384376" cy="450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Содержание магния в организме.</a:t>
            </a:r>
            <a:endParaRPr lang="ru-RU" dirty="0">
              <a:latin typeface="Bad Script" panose="020000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5410944" cy="51845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организме человека содержится 20-25 г магния. 50-70% в костной ткани и зубах.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20% в мышцах, 19% в печени и мозге, 1% во внутриклеточной жидкости.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75% магния находится в ионизированном состоянии, то есть в виде катионов.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Магниевый баланс регулируется почками.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Суточная потребность магния 50-300 мг.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92088"/>
            <a:ext cx="3384375" cy="2206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Значение магния а организме.</a:t>
            </a:r>
            <a:endParaRPr lang="ru-RU" dirty="0">
              <a:latin typeface="Bad Script" panose="020000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84784"/>
            <a:ext cx="4752528" cy="201622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значение магния в регуляции работы таких важных органов как мозг, сердце и костно-мышечная система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80639"/>
            <a:ext cx="3813590" cy="2540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388457" cy="2710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24" y="3573016"/>
            <a:ext cx="3967944" cy="2645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Свойства и роль магния.</a:t>
            </a:r>
            <a:endParaRPr lang="ru-RU" dirty="0">
              <a:latin typeface="Bad Script" panose="020000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6707088" cy="5472608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Магний влияет на метаболизм инсулина.</a:t>
            </a:r>
          </a:p>
          <a:p>
            <a:r>
              <a:rPr lang="ru-RU" dirty="0" smtClean="0"/>
              <a:t>Связан с синтезом АТФ, влияет на энергетический обмен.</a:t>
            </a:r>
          </a:p>
          <a:p>
            <a:r>
              <a:rPr lang="ru-RU" dirty="0" smtClean="0"/>
              <a:t>Участвует в работе около 300 ферментов.</a:t>
            </a:r>
          </a:p>
          <a:p>
            <a:r>
              <a:rPr lang="ru-RU" dirty="0" smtClean="0"/>
              <a:t>Обеспечивает здоровье сердца.</a:t>
            </a:r>
          </a:p>
          <a:p>
            <a:r>
              <a:rPr lang="ru-RU" dirty="0" smtClean="0"/>
              <a:t>Нормализует работу эндокринных желез.</a:t>
            </a:r>
          </a:p>
          <a:p>
            <a:r>
              <a:rPr lang="ru-RU" dirty="0" smtClean="0"/>
              <a:t>Защищает от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ионизирующего</a:t>
            </a:r>
            <a:r>
              <a:rPr lang="ru-RU" dirty="0" smtClean="0"/>
              <a:t> облучения.</a:t>
            </a:r>
          </a:p>
          <a:p>
            <a:r>
              <a:rPr lang="ru-RU" dirty="0" smtClean="0"/>
              <a:t>Позволяет адаптироваться к холоду.</a:t>
            </a:r>
          </a:p>
          <a:p>
            <a:r>
              <a:rPr lang="ru-RU" dirty="0" smtClean="0"/>
              <a:t>Необходим для синтеза белка.</a:t>
            </a:r>
          </a:p>
          <a:p>
            <a:r>
              <a:rPr lang="ru-RU" dirty="0" smtClean="0"/>
              <a:t>Стимулирует фагоцитоз, участвует в синтезе антител.</a:t>
            </a:r>
          </a:p>
          <a:p>
            <a:r>
              <a:rPr lang="ru-RU" dirty="0" smtClean="0"/>
              <a:t>Магний – строительный материал для тканей легких.</a:t>
            </a:r>
          </a:p>
          <a:p>
            <a:r>
              <a:rPr lang="ru-RU" dirty="0" smtClean="0"/>
              <a:t>Предупреждает образование камней в почках.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12776"/>
            <a:ext cx="2186887" cy="2729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677" y="9178"/>
            <a:ext cx="8229600" cy="1000108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Продукты, богатые магнием.</a:t>
            </a:r>
            <a:endParaRPr lang="ru-RU" dirty="0">
              <a:latin typeface="Bad Script" panose="02000000000000000000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000108"/>
            <a:ext cx="8363272" cy="121444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Травы и зелень: петрушка, салат, шпинат, крапива, алоэ вера.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4b8593fbe8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14553"/>
            <a:ext cx="3548054" cy="266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2143116"/>
            <a:ext cx="261987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0068857_shpina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1500174"/>
            <a:ext cx="300036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56226400019d248a5ccf80c2997ff43591baf4a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53" y="4511752"/>
            <a:ext cx="3571900" cy="2346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3971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4" y="4071942"/>
            <a:ext cx="3571900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latin typeface="Bad Script" panose="02000000000000000000" pitchFamily="2" charset="0"/>
              </a:rPr>
              <a:t>Магний в овощах и фруктах.</a:t>
            </a:r>
            <a:endParaRPr lang="ru-RU" dirty="0">
              <a:latin typeface="Bad Script" panose="020000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710082" cy="2472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6826" y="808891"/>
            <a:ext cx="3870419" cy="276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4" y="3858472"/>
            <a:ext cx="3492870" cy="2618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52083"/>
            <a:ext cx="3888432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52034"/>
            <a:ext cx="34194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dirty="0" smtClean="0">
                <a:latin typeface="Bad Script" panose="02000000000000000000" pitchFamily="2" charset="0"/>
              </a:rPr>
              <a:t>Магний в лекарственных растениях.</a:t>
            </a:r>
            <a:endParaRPr lang="ru-RU" dirty="0">
              <a:latin typeface="Bad Script" panose="02000000000000000000" pitchFamily="2" charset="0"/>
            </a:endParaRPr>
          </a:p>
        </p:txBody>
      </p:sp>
      <p:pic>
        <p:nvPicPr>
          <p:cNvPr id="5" name="Рисунок 4" descr="87966513_2222299_shipovni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451" y="1700808"/>
            <a:ext cx="4644008" cy="339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lody-bojaryschni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3" y="715728"/>
            <a:ext cx="4060047" cy="2970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4" y="3861048"/>
            <a:ext cx="4239883" cy="2649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7815812" cy="79208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latin typeface="Bad Script" panose="02000000000000000000" pitchFamily="2" charset="0"/>
              </a:rPr>
              <a:t>А так же в ржаном хлебе и какао и орехах.</a:t>
            </a:r>
            <a:endParaRPr lang="ru-RU" sz="3200" dirty="0">
              <a:latin typeface="Bad Script" panose="02000000000000000000" pitchFamily="2" charset="0"/>
            </a:endParaRPr>
          </a:p>
        </p:txBody>
      </p:sp>
      <p:pic>
        <p:nvPicPr>
          <p:cNvPr id="4" name="Содержимое 3" descr="OFl5Jyx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071545"/>
            <a:ext cx="4572000" cy="375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azelnut-harvest-f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4197649"/>
            <a:ext cx="4000528" cy="266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4" y="1484784"/>
            <a:ext cx="4071148" cy="2712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319</Words>
  <Application>Microsoft Office PowerPoint</Application>
  <PresentationFormat>Экран (4:3)</PresentationFormat>
  <Paragraphs>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Магний и его роль в организме детей и подростков.</vt:lpstr>
      <vt:lpstr>Характеристика магния.</vt:lpstr>
      <vt:lpstr>Содержание магния в организме.</vt:lpstr>
      <vt:lpstr>Значение магния а организме.</vt:lpstr>
      <vt:lpstr>Свойства и роль магния.</vt:lpstr>
      <vt:lpstr>Продукты, богатые магнием.</vt:lpstr>
      <vt:lpstr>Магний в овощах и фруктах.</vt:lpstr>
      <vt:lpstr>Магний в лекарственных растениях.</vt:lpstr>
      <vt:lpstr>А так же в ржаном хлебе и какао и орехах.</vt:lpstr>
      <vt:lpstr>Следствия дефицита магния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Магний и его роль в организме.</dc:title>
  <dc:creator>Галина</dc:creator>
  <cp:lastModifiedBy>Алина Фидаильевна</cp:lastModifiedBy>
  <cp:revision>15</cp:revision>
  <dcterms:created xsi:type="dcterms:W3CDTF">2014-01-30T07:57:26Z</dcterms:created>
  <dcterms:modified xsi:type="dcterms:W3CDTF">2022-01-20T05:19:47Z</dcterms:modified>
</cp:coreProperties>
</file>